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58" r:id="rId4"/>
    <p:sldId id="259" r:id="rId5"/>
    <p:sldId id="281" r:id="rId6"/>
    <p:sldId id="286" r:id="rId7"/>
    <p:sldId id="289" r:id="rId8"/>
    <p:sldId id="295" r:id="rId9"/>
    <p:sldId id="266" r:id="rId10"/>
    <p:sldId id="306" r:id="rId11"/>
    <p:sldId id="293" r:id="rId12"/>
    <p:sldId id="300" r:id="rId13"/>
    <p:sldId id="302" r:id="rId14"/>
    <p:sldId id="303" r:id="rId15"/>
    <p:sldId id="301" r:id="rId16"/>
    <p:sldId id="305" r:id="rId17"/>
    <p:sldId id="304" r:id="rId18"/>
    <p:sldId id="284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C47"/>
    <a:srgbClr val="E2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69"/>
    <p:restoredTop sz="92204"/>
  </p:normalViewPr>
  <p:slideViewPr>
    <p:cSldViewPr snapToGrid="0" snapToObjects="1">
      <p:cViewPr varScale="1">
        <p:scale>
          <a:sx n="125" d="100"/>
          <a:sy n="125" d="100"/>
        </p:scale>
        <p:origin x="116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3C3FE-C6A4-A24A-A50D-3B2373DCEB36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13A00-2F39-1143-A06B-0449DBF6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89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32846-5510-0E95-CE81-179CEAD1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9C8A5C-A549-A0B5-E06F-E58F95D4D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AD66E-E322-1018-470D-FA7D8EECE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15609-9CE5-8436-2CFB-F657CB742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13A00-2F39-1143-A06B-0449DBF6C0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3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13A00-2F39-1143-A06B-0449DBF6C0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8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A3B4-6AEC-E748-8C9D-BF073A5A6499}" type="datetime1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8058-246E-3F42-89D1-3743417824CA}" type="datetime1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42-9FDC-1740-84E1-25DA769558EB}" type="datetime1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75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21A-4DD3-854B-B35F-0EE3E23A0C8B}" type="datetime1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B9A2-ECD6-884B-9762-9E934E1BFFC9}" type="datetime1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8243-621B-1747-B818-97E8C2C3CFBF}" type="datetime1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576E-4829-DB4E-A216-10CFC04BB0D5}" type="datetime1">
              <a:rPr lang="en-US" smtClean="0"/>
              <a:t>1/7/26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D6E7-9FCA-524C-AC8B-03CB8DB861F2}" type="datetime1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8224-331A-7D47-BDE8-5F3284C13346}" type="datetime1">
              <a:rPr lang="en-US" smtClean="0"/>
              <a:t>1/7/26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AFD0-1E65-9444-9DA4-F24D1533B04E}" type="datetime1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05C5-27C7-DE42-966D-69C91AF619F1}" type="datetime1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E8EB5-273A-544B-A15F-CF8A5A660909}" type="datetime1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5" y="434402"/>
            <a:ext cx="4044060" cy="107185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Ballpark Quotation Tool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sX0" fmla="*/ 0 w 2606040"/>
              <a:gd name="csY0" fmla="*/ 0 h 18288"/>
              <a:gd name="csX1" fmla="*/ 625450 w 2606040"/>
              <a:gd name="csY1" fmla="*/ 0 h 18288"/>
              <a:gd name="csX2" fmla="*/ 1224839 w 2606040"/>
              <a:gd name="csY2" fmla="*/ 0 h 18288"/>
              <a:gd name="csX3" fmla="*/ 1824228 w 2606040"/>
              <a:gd name="csY3" fmla="*/ 0 h 18288"/>
              <a:gd name="csX4" fmla="*/ 2606040 w 2606040"/>
              <a:gd name="csY4" fmla="*/ 0 h 18288"/>
              <a:gd name="csX5" fmla="*/ 2606040 w 2606040"/>
              <a:gd name="csY5" fmla="*/ 18288 h 18288"/>
              <a:gd name="csX6" fmla="*/ 1902409 w 2606040"/>
              <a:gd name="csY6" fmla="*/ 18288 h 18288"/>
              <a:gd name="csX7" fmla="*/ 1276960 w 2606040"/>
              <a:gd name="csY7" fmla="*/ 18288 h 18288"/>
              <a:gd name="csX8" fmla="*/ 677570 w 2606040"/>
              <a:gd name="csY8" fmla="*/ 18288 h 18288"/>
              <a:gd name="csX9" fmla="*/ 0 w 2606040"/>
              <a:gd name="csY9" fmla="*/ 18288 h 18288"/>
              <a:gd name="csX10" fmla="*/ 0 w 2606040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Team: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Nida Ejaz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Temur </a:t>
            </a:r>
            <a:r>
              <a:rPr lang="en-US" sz="19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Kuchkorov</a:t>
            </a:r>
            <a:endParaRPr lang="en-US" sz="1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Javokhirbek</a:t>
            </a:r>
            <a:r>
              <a:rPr lang="en-US" sz="19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Parpikhodjaev</a:t>
            </a:r>
            <a:endParaRPr lang="en-US" sz="1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 descr="A blue circle with smoke&#10;&#10;AI-generated content may be incorrect.">
            <a:extLst>
              <a:ext uri="{FF2B5EF4-FFF2-40B4-BE49-F238E27FC236}">
                <a16:creationId xmlns:a16="http://schemas.microsoft.com/office/drawing/2014/main" id="{0ED7C05E-7E7F-0830-3755-14A1A8C94A67}"/>
              </a:ext>
            </a:extLst>
          </p:cNvPr>
          <p:cNvPicPr/>
          <p:nvPr/>
        </p:nvPicPr>
        <p:blipFill>
          <a:blip r:embed="rId2" cstate="print"/>
          <a:srcRect l="25622" r="31978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CDBC6D2-3F71-E6FB-46CD-C72C2787C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17" y="1644760"/>
            <a:ext cx="36133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Checkpoint </a:t>
            </a: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Results &amp; Agents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083DA0B8-1AC5-2275-050A-FC7AA55D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blue logo&#10;&#10;AI-generated content may be incorrect.">
            <a:extLst>
              <a:ext uri="{FF2B5EF4-FFF2-40B4-BE49-F238E27FC236}">
                <a16:creationId xmlns:a16="http://schemas.microsoft.com/office/drawing/2014/main" id="{67058805-204E-58AF-C12F-882216F7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23" b="29845"/>
          <a:stretch>
            <a:fillRect/>
          </a:stretch>
        </p:blipFill>
        <p:spPr>
          <a:xfrm>
            <a:off x="2783753" y="6086777"/>
            <a:ext cx="1198880" cy="509905"/>
          </a:xfrm>
          <a:prstGeom prst="rect">
            <a:avLst/>
          </a:prstGeom>
        </p:spPr>
      </p:pic>
      <p:pic>
        <p:nvPicPr>
          <p:cNvPr id="8" name="Picture 7" descr="A black and blue logo&#10;&#10;AI-generated content may be incorrect.">
            <a:extLst>
              <a:ext uri="{FF2B5EF4-FFF2-40B4-BE49-F238E27FC236}">
                <a16:creationId xmlns:a16="http://schemas.microsoft.com/office/drawing/2014/main" id="{7A3E7A26-C519-36F6-87B7-75FCDACBD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722" y="2213546"/>
            <a:ext cx="2858946" cy="24309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1BA78-B417-06EF-77FB-A32CB27DE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B05FEA3-1BC6-3D4A-3D38-2859697B9554}"/>
              </a:ext>
            </a:extLst>
          </p:cNvPr>
          <p:cNvSpPr/>
          <p:nvPr/>
        </p:nvSpPr>
        <p:spPr>
          <a:xfrm>
            <a:off x="86360" y="205609"/>
            <a:ext cx="8971280" cy="1122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Methodology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Pipeline &amp; Feature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D1D89-84BF-4493-FA0D-E8C8911CF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blue logo&#10;&#10;AI-generated content may be incorrect.">
            <a:extLst>
              <a:ext uri="{FF2B5EF4-FFF2-40B4-BE49-F238E27FC236}">
                <a16:creationId xmlns:a16="http://schemas.microsoft.com/office/drawing/2014/main" id="{1A439F98-67EF-580B-0601-E16A75BD3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1A2AE1F6-B523-93F9-B7D5-814584008589}"/>
              </a:ext>
            </a:extLst>
          </p:cNvPr>
          <p:cNvSpPr/>
          <p:nvPr/>
        </p:nvSpPr>
        <p:spPr>
          <a:xfrm>
            <a:off x="299720" y="1559508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Dataset Foundation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E8053178-A643-37B1-AC40-6A64947098C1}"/>
              </a:ext>
            </a:extLst>
          </p:cNvPr>
          <p:cNvSpPr/>
          <p:nvPr/>
        </p:nvSpPr>
        <p:spPr>
          <a:xfrm>
            <a:off x="299720" y="1905998"/>
            <a:ext cx="6431994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50"/>
              </a:lnSpc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Our methodology began with a meticulously curated dataset of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37 historical Project Records (PRs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), ensuring a clean and reliable base for model training.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E70C935F-5450-2F2B-498E-73CDBA91C31B}"/>
              </a:ext>
            </a:extLst>
          </p:cNvPr>
          <p:cNvSpPr/>
          <p:nvPr/>
        </p:nvSpPr>
        <p:spPr>
          <a:xfrm>
            <a:off x="273030" y="2997343"/>
            <a:ext cx="4093369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Transformative Feature Engineering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D619B044-17B4-7844-F8C3-F12D12E472B6}"/>
              </a:ext>
            </a:extLst>
          </p:cNvPr>
          <p:cNvSpPr/>
          <p:nvPr/>
        </p:nvSpPr>
        <p:spPr>
          <a:xfrm>
            <a:off x="299720" y="3304286"/>
            <a:ext cx="6431994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50"/>
              </a:lnSpc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 critical step involved advanced feature engineering, including Log-Transformation to address significant variance (e.g., €7k vs. €10M projects).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A4017B67-0907-F30E-550B-1515852B6C96}"/>
              </a:ext>
            </a:extLst>
          </p:cNvPr>
          <p:cNvSpPr/>
          <p:nvPr/>
        </p:nvSpPr>
        <p:spPr>
          <a:xfrm>
            <a:off x="273030" y="4395631"/>
            <a:ext cx="334160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Enhanced Project Complexity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66865615-625D-ABF7-0635-07E1C98CEA6D}"/>
              </a:ext>
            </a:extLst>
          </p:cNvPr>
          <p:cNvSpPr/>
          <p:nvPr/>
        </p:nvSpPr>
        <p:spPr>
          <a:xfrm>
            <a:off x="299720" y="4702574"/>
            <a:ext cx="6431994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50"/>
              </a:lnSpc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We generated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12 new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features, such as 'Calibration Ratio', to more accurately capture and represent project complexity within the model.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90438-EFFF-C539-AF02-C998C46FB192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</a:t>
            </a:r>
            <a:endParaRPr lang="en-PK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EDB85551-139C-AB0C-D81F-1ED401845E18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6540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5BD9FC4-5CD3-04E0-617C-D2EC4B759FE2}"/>
              </a:ext>
            </a:extLst>
          </p:cNvPr>
          <p:cNvSpPr/>
          <p:nvPr/>
        </p:nvSpPr>
        <p:spPr>
          <a:xfrm>
            <a:off x="233778" y="261318"/>
            <a:ext cx="8676444" cy="1216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Retrieval Engine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Grounding Predictions via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Qdrant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solidFill>
                <a:srgbClr val="152C47"/>
              </a:solidFill>
              <a:latin typeface="Arial" panose="020B0604020202020204" pitchFamily="34" charset="0"/>
              <a:ea typeface="Crimson Pro Semi Bold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B9ED3C-F274-CCCD-AAC7-20F95089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ack and blue logo&#10;&#10;AI-generated content may be incorrect.">
            <a:extLst>
              <a:ext uri="{FF2B5EF4-FFF2-40B4-BE49-F238E27FC236}">
                <a16:creationId xmlns:a16="http://schemas.microsoft.com/office/drawing/2014/main" id="{40A19695-C321-3EAE-83B6-E359E3A3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B816E9E8-27A0-D8F0-D2AA-BA5208F98B97}"/>
              </a:ext>
            </a:extLst>
          </p:cNvPr>
          <p:cNvSpPr/>
          <p:nvPr/>
        </p:nvSpPr>
        <p:spPr>
          <a:xfrm>
            <a:off x="233778" y="1708808"/>
            <a:ext cx="837051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Mechanism: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Semantic Search using Vector Embeddings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CEA6F25-7188-915D-8163-4B2D49B1B158}"/>
              </a:ext>
            </a:extLst>
          </p:cNvPr>
          <p:cNvSpPr/>
          <p:nvPr/>
        </p:nvSpPr>
        <p:spPr>
          <a:xfrm>
            <a:off x="233778" y="2151006"/>
            <a:ext cx="837051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Database: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Qdrant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stores historical project vectors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6123760E-4752-09BD-98EB-69887F3678B6}"/>
              </a:ext>
            </a:extLst>
          </p:cNvPr>
          <p:cNvSpPr/>
          <p:nvPr/>
        </p:nvSpPr>
        <p:spPr>
          <a:xfrm>
            <a:off x="233778" y="2593204"/>
            <a:ext cx="837051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Action: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For each cost cluster, finds Top-3 "Nearest Neighbors"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BE260DDC-3642-7BED-CCF8-8B832FB5FE6E}"/>
              </a:ext>
            </a:extLst>
          </p:cNvPr>
          <p:cNvSpPr/>
          <p:nvPr/>
        </p:nvSpPr>
        <p:spPr>
          <a:xfrm>
            <a:off x="233778" y="3035402"/>
            <a:ext cx="8370515" cy="65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Grounding: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Prevents hallucinations by anchoring predictions in real historical data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A1C9445D-C359-11C7-9197-39CD601A29C7}"/>
              </a:ext>
            </a:extLst>
          </p:cNvPr>
          <p:cNvSpPr/>
          <p:nvPr/>
        </p:nvSpPr>
        <p:spPr>
          <a:xfrm>
            <a:off x="233778" y="3840503"/>
            <a:ext cx="8370515" cy="65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Value: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Provides analogical reasoning - "This project is similar to these 3 past projects"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10584029-AB38-81F7-9267-4CEEE2532BCF}"/>
              </a:ext>
            </a:extLst>
          </p:cNvPr>
          <p:cNvSpPr/>
          <p:nvPr/>
        </p:nvSpPr>
        <p:spPr>
          <a:xfrm>
            <a:off x="233778" y="4645604"/>
            <a:ext cx="8370515" cy="118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Confidence: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Historical context increases stakeholder trust in estimates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Retrieval acts as data amplification in low-sample settings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3DB9A-92F2-0A5B-D81B-871F2E8B28FF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</a:t>
            </a:r>
            <a:endParaRPr lang="en-PK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97C7D03-8AD6-5EC4-A9D5-46050F3476C0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1800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B87BA-03F6-27C8-8B3F-91253EBE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F43C2C-5191-A95D-9D06-DD7AC5A71C75}"/>
              </a:ext>
            </a:extLst>
          </p:cNvPr>
          <p:cNvSpPr/>
          <p:nvPr/>
        </p:nvSpPr>
        <p:spPr>
          <a:xfrm>
            <a:off x="233778" y="261318"/>
            <a:ext cx="8676444" cy="1258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Ensemble Engine</a:t>
            </a:r>
            <a:br>
              <a:rPr lang="ru-RU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Hybrid ML + RAG Prediction Architecture</a:t>
            </a:r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endParaRPr lang="en-US" sz="2000" b="1" dirty="0">
              <a:solidFill>
                <a:srgbClr val="152C47"/>
              </a:solidFill>
              <a:latin typeface="Arial" panose="020B0604020202020204" pitchFamily="34" charset="0"/>
              <a:ea typeface="Crimson Pro Semi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CF43682-492B-53FD-03A3-9809536EF8DB}"/>
              </a:ext>
            </a:extLst>
          </p:cNvPr>
          <p:cNvSpPr/>
          <p:nvPr/>
        </p:nvSpPr>
        <p:spPr>
          <a:xfrm>
            <a:off x="233776" y="1596504"/>
            <a:ext cx="7556421" cy="1118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ML Model: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Conformal Quantile Ensemble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Learns patterns from feature engineering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Captures non-linear relationships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FontTx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772D0CD-2369-0A35-C9F2-DA7EB6D621B9}"/>
              </a:ext>
            </a:extLst>
          </p:cNvPr>
          <p:cNvSpPr/>
          <p:nvPr/>
        </p:nvSpPr>
        <p:spPr>
          <a:xfrm>
            <a:off x="233777" y="2714953"/>
            <a:ext cx="7556421" cy="1135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RAG Model: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Historical Average from Top-3 Neighbors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Learns from specific analogies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Grounds predictions in reality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3D387187-3DFB-C4F7-215C-D2660CC99678}"/>
              </a:ext>
            </a:extLst>
          </p:cNvPr>
          <p:cNvSpPr/>
          <p:nvPr/>
        </p:nvSpPr>
        <p:spPr>
          <a:xfrm>
            <a:off x="233777" y="3859784"/>
            <a:ext cx="7556421" cy="795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Hybrid Formula: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Final Cost = α(ML) + β(RAG)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Optimal weighting balances statistical rigor with historical grounding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9D721D3-203C-24E3-7B84-D95A79DEB0E9}"/>
              </a:ext>
            </a:extLst>
          </p:cNvPr>
          <p:cNvSpPr/>
          <p:nvPr/>
        </p:nvSpPr>
        <p:spPr>
          <a:xfrm>
            <a:off x="233778" y="4637857"/>
            <a:ext cx="7556421" cy="1212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Performance: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R² = 0.88</a:t>
            </a:r>
            <a:endParaRPr lang="ru-RU" sz="1400" b="1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Explains </a:t>
            </a:r>
            <a:r>
              <a:rPr lang="ru-RU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88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% of variance in real project costs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Best performance achieved on actual historical data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C93E76-37F8-BD72-0586-60D864F4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blue logo&#10;&#10;AI-generated content may be incorrect.">
            <a:extLst>
              <a:ext uri="{FF2B5EF4-FFF2-40B4-BE49-F238E27FC236}">
                <a16:creationId xmlns:a16="http://schemas.microsoft.com/office/drawing/2014/main" id="{B29BFFAF-E75F-47C7-8555-3E6BFC24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78C5A-C6D6-AEFA-6C46-80E0C7D13468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RQ2</a:t>
            </a:r>
            <a:endParaRPr lang="en-PK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A896FB7-562B-72E0-26F7-E2103D729663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653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D5704-C289-BF17-6CC2-3F4562FF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0">
            <a:extLst>
              <a:ext uri="{FF2B5EF4-FFF2-40B4-BE49-F238E27FC236}">
                <a16:creationId xmlns:a16="http://schemas.microsoft.com/office/drawing/2014/main" id="{201E5370-A120-AD73-1E6E-630A32A2D458}"/>
              </a:ext>
            </a:extLst>
          </p:cNvPr>
          <p:cNvSpPr/>
          <p:nvPr/>
        </p:nvSpPr>
        <p:spPr>
          <a:xfrm>
            <a:off x="646866" y="272017"/>
            <a:ext cx="7850267" cy="1212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750"/>
              </a:lnSpc>
            </a:pP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RAG System </a:t>
            </a:r>
          </a:p>
          <a:p>
            <a:pPr algn="ctr">
              <a:lnSpc>
                <a:spcPts val="475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Contextualised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Cost Justification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3887EDDC-86D8-735F-B1A0-A14A93B6E3E6}"/>
              </a:ext>
            </a:extLst>
          </p:cNvPr>
          <p:cNvSpPr/>
          <p:nvPr/>
        </p:nvSpPr>
        <p:spPr>
          <a:xfrm>
            <a:off x="633966" y="1637864"/>
            <a:ext cx="3832741" cy="2642274"/>
          </a:xfrm>
          <a:prstGeom prst="roundRect">
            <a:avLst>
              <a:gd name="adj" fmla="val 4282"/>
            </a:avLst>
          </a:prstGeom>
          <a:solidFill>
            <a:schemeClr val="tx2">
              <a:alpha val="95000"/>
            </a:schemeClr>
          </a:solidFill>
          <a:ln/>
        </p:spPr>
        <p:txBody>
          <a:bodyPr/>
          <a:lstStyle/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F79654B6-32B0-A85A-B641-4805CB3E1F56}"/>
              </a:ext>
            </a:extLst>
          </p:cNvPr>
          <p:cNvSpPr/>
          <p:nvPr/>
        </p:nvSpPr>
        <p:spPr>
          <a:xfrm>
            <a:off x="921263" y="2176722"/>
            <a:ext cx="301085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Beyond Numerical Guesses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Image 3" descr="preencoded.png">
            <a:extLst>
              <a:ext uri="{FF2B5EF4-FFF2-40B4-BE49-F238E27FC236}">
                <a16:creationId xmlns:a16="http://schemas.microsoft.com/office/drawing/2014/main" id="{05B3E2C8-7FCA-5D8C-8F6D-E226FD188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483" y="1790698"/>
            <a:ext cx="221813" cy="221813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50D7CE09-CE8A-42FC-12F7-DD56A5F0F196}"/>
              </a:ext>
            </a:extLst>
          </p:cNvPr>
          <p:cNvSpPr/>
          <p:nvPr/>
        </p:nvSpPr>
        <p:spPr>
          <a:xfrm>
            <a:off x="841610" y="2694663"/>
            <a:ext cx="3417451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Our AI tool doesn't just provide cost figures; it offers depth and justification, moving beyond mere numerical predictions.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4">
            <a:extLst>
              <a:ext uri="{FF2B5EF4-FFF2-40B4-BE49-F238E27FC236}">
                <a16:creationId xmlns:a16="http://schemas.microsoft.com/office/drawing/2014/main" id="{30EE3784-761F-B7D6-60D0-2FE986B8B032}"/>
              </a:ext>
            </a:extLst>
          </p:cNvPr>
          <p:cNvSpPr/>
          <p:nvPr/>
        </p:nvSpPr>
        <p:spPr>
          <a:xfrm>
            <a:off x="4871972" y="1630502"/>
            <a:ext cx="3832741" cy="2649636"/>
          </a:xfrm>
          <a:prstGeom prst="roundRect">
            <a:avLst>
              <a:gd name="adj" fmla="val 4282"/>
            </a:avLst>
          </a:prstGeom>
          <a:solidFill>
            <a:schemeClr val="tx2">
              <a:alpha val="95000"/>
            </a:schemeClr>
          </a:solidFill>
          <a:ln/>
        </p:spPr>
        <p:txBody>
          <a:bodyPr/>
          <a:lstStyle/>
          <a:p>
            <a:pPr algn="ctr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Image 6" descr="preencoded.png">
            <a:extLst>
              <a:ext uri="{FF2B5EF4-FFF2-40B4-BE49-F238E27FC236}">
                <a16:creationId xmlns:a16="http://schemas.microsoft.com/office/drawing/2014/main" id="{B8CED33F-713C-BBC9-BF95-2CE39DEF0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7437" y="1877496"/>
            <a:ext cx="221813" cy="221813"/>
          </a:xfrm>
          <a:prstGeom prst="rect">
            <a:avLst/>
          </a:prstGeom>
        </p:spPr>
      </p:pic>
      <p:sp>
        <p:nvSpPr>
          <p:cNvPr id="39" name="Text 5">
            <a:extLst>
              <a:ext uri="{FF2B5EF4-FFF2-40B4-BE49-F238E27FC236}">
                <a16:creationId xmlns:a16="http://schemas.microsoft.com/office/drawing/2014/main" id="{2D25C324-72D5-B3CD-5F86-E60842F08D86}"/>
              </a:ext>
            </a:extLst>
          </p:cNvPr>
          <p:cNvSpPr/>
          <p:nvPr/>
        </p:nvSpPr>
        <p:spPr>
          <a:xfrm>
            <a:off x="5347688" y="2176204"/>
            <a:ext cx="288131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Retrieval from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Qdrant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CCE98E3A-06AE-8A5E-1C35-60B1DB159C7A}"/>
              </a:ext>
            </a:extLst>
          </p:cNvPr>
          <p:cNvSpPr/>
          <p:nvPr/>
        </p:nvSpPr>
        <p:spPr>
          <a:xfrm>
            <a:off x="5079681" y="2683428"/>
            <a:ext cx="3417451" cy="1229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Retrieval Augmented Generation (RAG) system actively searches and retrieves the top-3 most similar 'Reference Projects' from our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Qdrant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vector store.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7">
            <a:extLst>
              <a:ext uri="{FF2B5EF4-FFF2-40B4-BE49-F238E27FC236}">
                <a16:creationId xmlns:a16="http://schemas.microsoft.com/office/drawing/2014/main" id="{3B04CDBB-B782-48DF-4C60-0E5F6B4916E8}"/>
              </a:ext>
            </a:extLst>
          </p:cNvPr>
          <p:cNvSpPr/>
          <p:nvPr/>
        </p:nvSpPr>
        <p:spPr>
          <a:xfrm>
            <a:off x="646866" y="4483479"/>
            <a:ext cx="8057848" cy="1899011"/>
          </a:xfrm>
          <a:prstGeom prst="roundRect">
            <a:avLst>
              <a:gd name="adj" fmla="val 6550"/>
            </a:avLst>
          </a:prstGeom>
          <a:solidFill>
            <a:schemeClr val="tx2">
              <a:alpha val="95000"/>
            </a:schemeClr>
          </a:solidFill>
          <a:ln/>
        </p:spPr>
        <p:txBody>
          <a:bodyPr/>
          <a:lstStyle/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Image 9" descr="preencoded.png">
            <a:extLst>
              <a:ext uri="{FF2B5EF4-FFF2-40B4-BE49-F238E27FC236}">
                <a16:creationId xmlns:a16="http://schemas.microsoft.com/office/drawing/2014/main" id="{28EF40C9-5EEF-6A26-F204-59A2D3B29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0185" y="4598034"/>
            <a:ext cx="221813" cy="221813"/>
          </a:xfrm>
          <a:prstGeom prst="rect">
            <a:avLst/>
          </a:prstGeom>
        </p:spPr>
      </p:pic>
      <p:sp>
        <p:nvSpPr>
          <p:cNvPr id="45" name="Text 8">
            <a:extLst>
              <a:ext uri="{FF2B5EF4-FFF2-40B4-BE49-F238E27FC236}">
                <a16:creationId xmlns:a16="http://schemas.microsoft.com/office/drawing/2014/main" id="{711D763D-196B-B79E-1A68-1BDF92096019}"/>
              </a:ext>
            </a:extLst>
          </p:cNvPr>
          <p:cNvSpPr/>
          <p:nvPr/>
        </p:nvSpPr>
        <p:spPr>
          <a:xfrm>
            <a:off x="2550337" y="4965561"/>
            <a:ext cx="358544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Providing Context &amp; Confidence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99C9B8FA-F07E-328A-7F83-F09CE05094BA}"/>
              </a:ext>
            </a:extLst>
          </p:cNvPr>
          <p:cNvSpPr/>
          <p:nvPr/>
        </p:nvSpPr>
        <p:spPr>
          <a:xfrm>
            <a:off x="854510" y="5421889"/>
            <a:ext cx="743497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These retrieved projects provide invaluable historical context, enabling the AI to justify the estimated cost and enhance stakeholder confidence.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BED78-ED7D-B3F0-3310-3EBC2AC78972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RQ2</a:t>
            </a:r>
            <a:endParaRPr lang="en-PK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A346220-BB1F-D44A-1622-EC7953635535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0013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4899-4797-11E8-4BCC-4131A7C94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FC16473-9D8E-B4DA-8DB6-3AD5173BCC77}"/>
              </a:ext>
            </a:extLst>
          </p:cNvPr>
          <p:cNvSpPr/>
          <p:nvPr/>
        </p:nvSpPr>
        <p:spPr>
          <a:xfrm>
            <a:off x="734615" y="149534"/>
            <a:ext cx="7674769" cy="1377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Analyst Agent 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DeepSeek V3 Reasoning Layer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87FA04B-6300-3838-C0CD-97BF74C6C097}"/>
              </a:ext>
            </a:extLst>
          </p:cNvPr>
          <p:cNvSpPr/>
          <p:nvPr/>
        </p:nvSpPr>
        <p:spPr>
          <a:xfrm>
            <a:off x="734615" y="1659167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Role: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Synthesis &amp; Reasoning (not just numerical output)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EF4DCF7-CDEB-5DE0-86AA-93C1C005787E}"/>
              </a:ext>
            </a:extLst>
          </p:cNvPr>
          <p:cNvSpPr/>
          <p:nvPr/>
        </p:nvSpPr>
        <p:spPr>
          <a:xfrm>
            <a:off x="734615" y="2068385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Input: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ML predictions + RAG context + historical patterns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E8040F87-53AB-62AB-5F30-A835B76F97FE}"/>
              </a:ext>
            </a:extLst>
          </p:cNvPr>
          <p:cNvSpPr/>
          <p:nvPr/>
        </p:nvSpPr>
        <p:spPr>
          <a:xfrm>
            <a:off x="734615" y="2477603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Processing: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DeepSeek V3 analyzes and synthesizes all signals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9AB15DB5-2872-163B-F777-BA38624EE2B4}"/>
              </a:ext>
            </a:extLst>
          </p:cNvPr>
          <p:cNvSpPr/>
          <p:nvPr/>
        </p:nvSpPr>
        <p:spPr>
          <a:xfrm>
            <a:off x="734615" y="2886821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Output: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Business-ready report explaining "Why" the cost is high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F5955CB-C9E7-C6F1-5C8F-89242AE3DDAE}"/>
              </a:ext>
            </a:extLst>
          </p:cNvPr>
          <p:cNvSpPr/>
          <p:nvPr/>
        </p:nvSpPr>
        <p:spPr>
          <a:xfrm>
            <a:off x="734615" y="3296039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Intelligence Features: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559B7FF5-6FAB-3A27-406C-21A38E1BA03A}"/>
              </a:ext>
            </a:extLst>
          </p:cNvPr>
          <p:cNvSpPr/>
          <p:nvPr/>
        </p:nvSpPr>
        <p:spPr>
          <a:xfrm>
            <a:off x="734615" y="3705256"/>
            <a:ext cx="7674769" cy="419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Flags risks and anomalies (e.g., "Calibration hours 2x historical average")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9682E575-0DF7-B161-4F73-05965871D24B}"/>
              </a:ext>
            </a:extLst>
          </p:cNvPr>
          <p:cNvSpPr/>
          <p:nvPr/>
        </p:nvSpPr>
        <p:spPr>
          <a:xfrm>
            <a:off x="734615" y="4124960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Provides confidence intervals and uncertainty bounds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063D3742-891D-CA52-B607-BE1B007C8C3A}"/>
              </a:ext>
            </a:extLst>
          </p:cNvPr>
          <p:cNvSpPr/>
          <p:nvPr/>
        </p:nvSpPr>
        <p:spPr>
          <a:xfrm>
            <a:off x="734614" y="4534178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Generates executive summary with key drivers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99B0409D-D500-E66D-58C7-F9CE290059E8}"/>
              </a:ext>
            </a:extLst>
          </p:cNvPr>
          <p:cNvSpPr/>
          <p:nvPr/>
        </p:nvSpPr>
        <p:spPr>
          <a:xfrm>
            <a:off x="734613" y="4943396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Recommends mitigation strategies for high-risk areas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9459DAED-D2BE-B0D3-09FF-CC275EDCD9E2}"/>
              </a:ext>
            </a:extLst>
          </p:cNvPr>
          <p:cNvSpPr/>
          <p:nvPr/>
        </p:nvSpPr>
        <p:spPr>
          <a:xfrm>
            <a:off x="734612" y="5363099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Value: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Transforms raw predictions into actionable business intelligence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2A8B33-03C8-9223-5B83-B82928BBE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black and blue logo&#10;&#10;AI-generated content may be incorrect.">
            <a:extLst>
              <a:ext uri="{FF2B5EF4-FFF2-40B4-BE49-F238E27FC236}">
                <a16:creationId xmlns:a16="http://schemas.microsoft.com/office/drawing/2014/main" id="{0E33CE10-9BB2-D635-297E-075B82E7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EFCEC5-2C87-6E70-D427-80344AAAEF81}"/>
              </a:ext>
            </a:extLst>
          </p:cNvPr>
          <p:cNvSpPr txBox="1"/>
          <p:nvPr/>
        </p:nvSpPr>
        <p:spPr>
          <a:xfrm>
            <a:off x="0" y="147347"/>
            <a:ext cx="85151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RQ3,4</a:t>
            </a:r>
            <a:endParaRPr lang="en-PK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5CEC0496-5187-71B1-ACB1-D28B4D89F3DF}"/>
              </a:ext>
            </a:extLst>
          </p:cNvPr>
          <p:cNvSpPr/>
          <p:nvPr/>
        </p:nvSpPr>
        <p:spPr>
          <a:xfrm rot="10800000">
            <a:off x="567921" y="-52129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0137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20B1D-0871-B65B-4425-3687E78E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0">
            <a:extLst>
              <a:ext uri="{FF2B5EF4-FFF2-40B4-BE49-F238E27FC236}">
                <a16:creationId xmlns:a16="http://schemas.microsoft.com/office/drawing/2014/main" id="{D3A36321-E94B-CCAF-84C2-825E4734287B}"/>
              </a:ext>
            </a:extLst>
          </p:cNvPr>
          <p:cNvSpPr/>
          <p:nvPr/>
        </p:nvSpPr>
        <p:spPr>
          <a:xfrm>
            <a:off x="4572000" y="254001"/>
            <a:ext cx="4470400" cy="873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Comprehensive </a:t>
            </a:r>
          </a:p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Output: The Excel Report</a:t>
            </a:r>
          </a:p>
        </p:txBody>
      </p:sp>
      <p:sp>
        <p:nvSpPr>
          <p:cNvPr id="67" name="Text 1">
            <a:extLst>
              <a:ext uri="{FF2B5EF4-FFF2-40B4-BE49-F238E27FC236}">
                <a16:creationId xmlns:a16="http://schemas.microsoft.com/office/drawing/2014/main" id="{696F3D82-72FB-7300-3E63-C04C561BDFB5}"/>
              </a:ext>
            </a:extLst>
          </p:cNvPr>
          <p:cNvSpPr/>
          <p:nvPr/>
        </p:nvSpPr>
        <p:spPr>
          <a:xfrm>
            <a:off x="4777284" y="1413545"/>
            <a:ext cx="4001648" cy="873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spcBef>
                <a:spcPts val="6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final output of our AI-Based Ballpark Quotation Tool is a detailed, user-friendly Excel report, designed to provide comprehensive insights briefly.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3">
            <a:extLst>
              <a:ext uri="{FF2B5EF4-FFF2-40B4-BE49-F238E27FC236}">
                <a16:creationId xmlns:a16="http://schemas.microsoft.com/office/drawing/2014/main" id="{D0CF350E-684F-E3D7-9AA9-7F4A9021F2DA}"/>
              </a:ext>
            </a:extLst>
          </p:cNvPr>
          <p:cNvSpPr/>
          <p:nvPr/>
        </p:nvSpPr>
        <p:spPr>
          <a:xfrm>
            <a:off x="4572000" y="2720716"/>
            <a:ext cx="2032000" cy="1416567"/>
          </a:xfrm>
          <a:prstGeom prst="roundRect">
            <a:avLst>
              <a:gd name="adj" fmla="val 3432"/>
            </a:avLst>
          </a:prstGeom>
          <a:solidFill>
            <a:schemeClr val="tx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Shape 6">
            <a:extLst>
              <a:ext uri="{FF2B5EF4-FFF2-40B4-BE49-F238E27FC236}">
                <a16:creationId xmlns:a16="http://schemas.microsoft.com/office/drawing/2014/main" id="{94BDAC54-5A67-AF35-9B6F-B0F7E6CB35DA}"/>
              </a:ext>
            </a:extLst>
          </p:cNvPr>
          <p:cNvSpPr/>
          <p:nvPr/>
        </p:nvSpPr>
        <p:spPr>
          <a:xfrm>
            <a:off x="6952219" y="2735207"/>
            <a:ext cx="2032000" cy="1416567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Shape 10">
            <a:extLst>
              <a:ext uri="{FF2B5EF4-FFF2-40B4-BE49-F238E27FC236}">
                <a16:creationId xmlns:a16="http://schemas.microsoft.com/office/drawing/2014/main" id="{D05DB143-45C8-38A8-1613-66083CD11538}"/>
              </a:ext>
            </a:extLst>
          </p:cNvPr>
          <p:cNvSpPr/>
          <p:nvPr/>
        </p:nvSpPr>
        <p:spPr>
          <a:xfrm>
            <a:off x="4572000" y="4281644"/>
            <a:ext cx="4412219" cy="1513840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algn="ctr">
              <a:lnSpc>
                <a:spcPts val="2600"/>
              </a:lnSpc>
            </a:pP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Confidence Intervals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 4">
            <a:extLst>
              <a:ext uri="{FF2B5EF4-FFF2-40B4-BE49-F238E27FC236}">
                <a16:creationId xmlns:a16="http://schemas.microsoft.com/office/drawing/2014/main" id="{99F8C416-DD81-7326-7F17-D38702CB93F7}"/>
              </a:ext>
            </a:extLst>
          </p:cNvPr>
          <p:cNvSpPr/>
          <p:nvPr/>
        </p:nvSpPr>
        <p:spPr>
          <a:xfrm>
            <a:off x="4754880" y="3220538"/>
            <a:ext cx="1666240" cy="41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Executive Summary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2" name="Text 8">
            <a:extLst>
              <a:ext uri="{FF2B5EF4-FFF2-40B4-BE49-F238E27FC236}">
                <a16:creationId xmlns:a16="http://schemas.microsoft.com/office/drawing/2014/main" id="{17442430-B987-173C-4676-A5157DDCB04D}"/>
              </a:ext>
            </a:extLst>
          </p:cNvPr>
          <p:cNvSpPr/>
          <p:nvPr/>
        </p:nvSpPr>
        <p:spPr>
          <a:xfrm>
            <a:off x="7042467" y="3165208"/>
            <a:ext cx="1880792" cy="351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Detailed Cost Breakdown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3" name="Text 13">
            <a:extLst>
              <a:ext uri="{FF2B5EF4-FFF2-40B4-BE49-F238E27FC236}">
                <a16:creationId xmlns:a16="http://schemas.microsoft.com/office/drawing/2014/main" id="{3B49D29B-E69F-F98F-B8E1-C3DEBB217416}"/>
              </a:ext>
            </a:extLst>
          </p:cNvPr>
          <p:cNvSpPr/>
          <p:nvPr/>
        </p:nvSpPr>
        <p:spPr>
          <a:xfrm>
            <a:off x="4710548" y="4933761"/>
            <a:ext cx="4135121" cy="42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12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Clearly defined confidence levels for the estimation, providing a realistic range and aiding in strategic decision-making.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paper&#10;&#10;AI-generated content may be incorrect.">
            <a:extLst>
              <a:ext uri="{FF2B5EF4-FFF2-40B4-BE49-F238E27FC236}">
                <a16:creationId xmlns:a16="http://schemas.microsoft.com/office/drawing/2014/main" id="{D0185651-A077-7F34-3962-C07E63D2FC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33" b="7342"/>
          <a:stretch>
            <a:fillRect/>
          </a:stretch>
        </p:blipFill>
        <p:spPr>
          <a:xfrm>
            <a:off x="-1" y="1"/>
            <a:ext cx="4366718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4AB3D-3C13-3957-62A9-AC2DA9B776CF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RQ4</a:t>
            </a:r>
            <a:endParaRPr lang="en-PK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263CD81-A379-149C-1564-3E1BB89BF2EE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9279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7A54-6A45-89A4-E236-209125A35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5628-3A26-6599-9031-0156494D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534"/>
            <a:ext cx="8229600" cy="8947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Benchmarks</a:t>
            </a:r>
            <a:endParaRPr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black and blue logo&#10;&#10;AI-generated content may be incorrect.">
            <a:extLst>
              <a:ext uri="{FF2B5EF4-FFF2-40B4-BE49-F238E27FC236}">
                <a16:creationId xmlns:a16="http://schemas.microsoft.com/office/drawing/2014/main" id="{C2D4C327-7D4A-1CA4-87D9-354C1291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3BFFF-2FF7-32AA-812C-8C80CF71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C83FCA-A27E-FE2E-0E4C-B1365E816346}"/>
                  </a:ext>
                </a:extLst>
              </p:cNvPr>
              <p:cNvSpPr txBox="1"/>
              <p:nvPr/>
            </p:nvSpPr>
            <p:spPr>
              <a:xfrm>
                <a:off x="457200" y="1201906"/>
                <a:ext cx="8636000" cy="906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Baseline:</a:t>
                </a:r>
                <a:r>
                  <a:rPr lang="en-US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Linear Regression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0.</a:t>
                </a:r>
                <a:r>
                  <a:rPr lang="ru-RU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81</a:t>
                </a:r>
                <a:r>
                  <a:rPr lang="en-US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— </a:t>
                </a:r>
                <a:r>
                  <a:rPr lang="en-US" sz="1400" i="1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Good baseline, stable performance.</a:t>
                </a:r>
                <a:endParaRPr lang="en-US" sz="1400" dirty="0">
                  <a:solidFill>
                    <a:schemeClr val="tx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Iteration 2:</a:t>
                </a:r>
                <a:r>
                  <a:rPr lang="en-US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 Forest </a:t>
                </a:r>
                <a:r>
                  <a:rPr lang="en-US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0.89) — </a:t>
                </a:r>
                <a:r>
                  <a:rPr lang="en-US" sz="1400" i="1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Tried boosting, but performance dropped slightly.</a:t>
                </a:r>
                <a:endParaRPr lang="en-US" sz="1400" dirty="0">
                  <a:solidFill>
                    <a:schemeClr val="tx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Final (HCQE):</a:t>
                </a:r>
                <a:r>
                  <a:rPr lang="en-US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Ensemble + Decomposition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1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0.</a:t>
                </a:r>
                <a:r>
                  <a:rPr lang="ru-RU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88</a:t>
                </a:r>
                <a:r>
                  <a:rPr lang="en-US" sz="1400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— </a:t>
                </a:r>
                <a:r>
                  <a:rPr lang="en-US" sz="1400" i="1" dirty="0">
                    <a:solidFill>
                      <a:schemeClr val="tx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High accuracy achieved (Ours).</a:t>
                </a:r>
                <a:endParaRPr lang="en-US" sz="1400" dirty="0">
                  <a:solidFill>
                    <a:schemeClr val="tx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C83FCA-A27E-FE2E-0E4C-B1365E816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01906"/>
                <a:ext cx="8636000" cy="906980"/>
              </a:xfrm>
              <a:prstGeom prst="rect">
                <a:avLst/>
              </a:prstGeom>
              <a:blipFill>
                <a:blip r:embed="rId4"/>
                <a:stretch>
                  <a:fillRect l="-147" t="-137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table with numbers and percentages&#10;&#10;AI-generated content may be incorrect.">
            <a:extLst>
              <a:ext uri="{FF2B5EF4-FFF2-40B4-BE49-F238E27FC236}">
                <a16:creationId xmlns:a16="http://schemas.microsoft.com/office/drawing/2014/main" id="{AAAD0B4A-ADDD-D2B6-8571-FFB444D21F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489" b="14130"/>
          <a:stretch>
            <a:fillRect/>
          </a:stretch>
        </p:blipFill>
        <p:spPr>
          <a:xfrm>
            <a:off x="357808" y="2406014"/>
            <a:ext cx="8428383" cy="29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C5A0F-C087-B1EE-1508-3D69CA23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9D8C-C0E1-5244-E6C1-E6CE8454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74765"/>
            <a:ext cx="8229600" cy="894765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  <a:endParaRPr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black and blue logo&#10;&#10;AI-generated content may be incorrect.">
            <a:extLst>
              <a:ext uri="{FF2B5EF4-FFF2-40B4-BE49-F238E27FC236}">
                <a16:creationId xmlns:a16="http://schemas.microsoft.com/office/drawing/2014/main" id="{8B4D2D7A-BB6E-6418-E1F3-41DBADF5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AE87D5-7B90-CB1B-9547-ED9CC2B2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784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0C85-0601-A168-28FA-2062D808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AC8B8-3ACF-9B24-125C-1401C4DD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"/>
            <a:ext cx="8229600" cy="8947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– Gantt </a:t>
            </a: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(updated)</a:t>
            </a:r>
            <a:endParaRPr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B2DF3B-455D-BD0D-8E9E-0EF821BB0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384123"/>
              </p:ext>
            </p:extLst>
          </p:nvPr>
        </p:nvGraphicFramePr>
        <p:xfrm>
          <a:off x="231931" y="834490"/>
          <a:ext cx="8680138" cy="4407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50">
                  <a:extLst>
                    <a:ext uri="{9D8B030D-6E8A-4147-A177-3AD203B41FA5}">
                      <a16:colId xmlns:a16="http://schemas.microsoft.com/office/drawing/2014/main" val="2297666931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897015823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2674719323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205128652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1891224394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396158710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2441363530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783890843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266762209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1327320692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274124017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75169359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1749479373"/>
                    </a:ext>
                  </a:extLst>
                </a:gridCol>
              </a:tblGrid>
              <a:tr h="225311"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>
                    <a:solidFill>
                      <a:srgbClr val="E28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>
                    <a:solidFill>
                      <a:srgbClr val="E28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>
                    <a:solidFill>
                      <a:srgbClr val="E28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220965"/>
                  </a:ext>
                </a:extLst>
              </a:tr>
              <a:tr h="225311"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39746"/>
                  </a:ext>
                </a:extLst>
              </a:tr>
              <a:tr h="225311">
                <a:tc gridSpan="13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Management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514796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6449"/>
                  </a:ext>
                </a:extLst>
              </a:tr>
              <a:tr h="225311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644924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Management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6176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Preparation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323293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41316"/>
                  </a:ext>
                </a:extLst>
              </a:tr>
              <a:tr h="225311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23828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Development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98493"/>
                  </a:ext>
                </a:extLst>
              </a:tr>
              <a:tr h="327938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Selection and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41610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57680"/>
                  </a:ext>
                </a:extLst>
              </a:tr>
              <a:tr h="225311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Communication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17674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Meetings with Iveco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375346"/>
                  </a:ext>
                </a:extLst>
              </a:tr>
              <a:tr h="327938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Checkpoint 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688472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930480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Documentation &amp;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8249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295512-82E1-8496-358D-A1D48DA2D61D}"/>
              </a:ext>
            </a:extLst>
          </p:cNvPr>
          <p:cNvSpPr txBox="1"/>
          <p:nvPr/>
        </p:nvSpPr>
        <p:spPr>
          <a:xfrm>
            <a:off x="1330960" y="536621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Completed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92569D-4084-5F47-1204-B220AFCAF55C}"/>
              </a:ext>
            </a:extLst>
          </p:cNvPr>
          <p:cNvSpPr/>
          <p:nvPr/>
        </p:nvSpPr>
        <p:spPr>
          <a:xfrm>
            <a:off x="230184" y="5366211"/>
            <a:ext cx="1066800" cy="36933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EDA610-B08E-5FDB-3AC5-84D992DAE57B}"/>
              </a:ext>
            </a:extLst>
          </p:cNvPr>
          <p:cNvCxnSpPr/>
          <p:nvPr/>
        </p:nvCxnSpPr>
        <p:spPr>
          <a:xfrm>
            <a:off x="3596640" y="1270000"/>
            <a:ext cx="0" cy="409621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730094-A1F0-1D6C-3694-C331C6F77CE7}"/>
              </a:ext>
            </a:extLst>
          </p:cNvPr>
          <p:cNvSpPr txBox="1"/>
          <p:nvPr/>
        </p:nvSpPr>
        <p:spPr>
          <a:xfrm>
            <a:off x="3153249" y="5413513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CP1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</a:rPr>
              <a:t>(19/11/2025)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7FC50D-1665-CA11-8842-FF8CD91C717C}"/>
              </a:ext>
            </a:extLst>
          </p:cNvPr>
          <p:cNvSpPr txBox="1"/>
          <p:nvPr/>
        </p:nvSpPr>
        <p:spPr>
          <a:xfrm>
            <a:off x="5032849" y="5366211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CP2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</a:rPr>
              <a:t>(10/12/2025)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A4D54-06A4-C057-5721-A843D7B0FDC0}"/>
              </a:ext>
            </a:extLst>
          </p:cNvPr>
          <p:cNvSpPr txBox="1"/>
          <p:nvPr/>
        </p:nvSpPr>
        <p:spPr>
          <a:xfrm>
            <a:off x="7207876" y="5318983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CP3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</a:rPr>
              <a:t>(07/01/2026)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36218B-3A14-E218-0FFB-B38954B167B5}"/>
              </a:ext>
            </a:extLst>
          </p:cNvPr>
          <p:cNvCxnSpPr/>
          <p:nvPr/>
        </p:nvCxnSpPr>
        <p:spPr>
          <a:xfrm>
            <a:off x="5476240" y="1270000"/>
            <a:ext cx="0" cy="409621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5A89A0-6FDF-3E4D-59AF-5C666799363C}"/>
              </a:ext>
            </a:extLst>
          </p:cNvPr>
          <p:cNvCxnSpPr/>
          <p:nvPr/>
        </p:nvCxnSpPr>
        <p:spPr>
          <a:xfrm>
            <a:off x="7651267" y="1270000"/>
            <a:ext cx="0" cy="409621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 descr="A black and blue logo&#10;&#10;AI-generated content may be incorrect.">
            <a:extLst>
              <a:ext uri="{FF2B5EF4-FFF2-40B4-BE49-F238E27FC236}">
                <a16:creationId xmlns:a16="http://schemas.microsoft.com/office/drawing/2014/main" id="{3E31E551-2577-7B6D-16A8-09794F4F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4D4DDC-C86B-C3EA-9E29-2A87A958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3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6B085B-F624-72F2-03E5-26666672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0BC7D394-1ACF-9328-69EE-7E3067A0192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5143500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28305400-44A8-134B-EB67-3DF29798FB4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8D3A08D4-2146-0AAA-875B-E7861BE0CB4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4813" y="4229813"/>
              <a:ext cx="2647390" cy="567535"/>
            </a:xfrm>
            <a:prstGeom prst="rect">
              <a:avLst/>
            </a:prstGeom>
          </p:spPr>
        </p:pic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A0E84EFD-78C0-3BED-8157-EA26C939D001}"/>
              </a:ext>
            </a:extLst>
          </p:cNvPr>
          <p:cNvSpPr txBox="1">
            <a:spLocks/>
          </p:cNvSpPr>
          <p:nvPr/>
        </p:nvSpPr>
        <p:spPr>
          <a:xfrm>
            <a:off x="5303852" y="3010587"/>
            <a:ext cx="3498351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800" spc="-2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4800" spc="-3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CB7A-B050-ACC7-32F9-02BACB9E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PK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5644-5376-30C5-C36B-2F594333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889" y="2039664"/>
            <a:ext cx="5116575" cy="393533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Proposition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2C627-E61B-6611-11A8-8529695B5691}"/>
              </a:ext>
            </a:extLst>
          </p:cNvPr>
          <p:cNvSpPr txBox="1"/>
          <p:nvPr/>
        </p:nvSpPr>
        <p:spPr>
          <a:xfrm>
            <a:off x="668334" y="3198167"/>
            <a:ext cx="22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 </a:t>
            </a:r>
            <a:r>
              <a:rPr lang="ru-RU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9B6ABAF-C3E1-C860-E743-464C4CB9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ack and blue logo&#10;&#10;AI-generated content may be incorrect.">
            <a:extLst>
              <a:ext uri="{FF2B5EF4-FFF2-40B4-BE49-F238E27FC236}">
                <a16:creationId xmlns:a16="http://schemas.microsoft.com/office/drawing/2014/main" id="{B34231EA-3C28-8390-AEC3-18D54DAB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Project Objective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24628"/>
            <a:ext cx="8229600" cy="335537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an AI-based tool for fast ballpark R&amp;D estimations</a:t>
            </a: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extract key information from PR Excel files</a:t>
            </a: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historical PR–Offer pairs as training data</a:t>
            </a: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</a:t>
            </a:r>
            <a:r>
              <a:rPr lang="en-GB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function-level</a:t>
            </a: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R&amp;D effort breakdown</a:t>
            </a: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Customer Managers and Function Owners to refine results</a:t>
            </a:r>
          </a:p>
          <a:p>
            <a:pPr marL="342900" lvl="1" indent="-342900" algn="just">
              <a:buFont typeface="Arial"/>
              <a:buChar char="•"/>
              <a:defRPr sz="2000"/>
            </a:pPr>
            <a:endParaRPr lang="en-GB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67B5858-F9B8-5897-0868-3CA180E7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blue logo&#10;&#10;AI-generated content may be incorrect.">
            <a:extLst>
              <a:ext uri="{FF2B5EF4-FFF2-40B4-BE49-F238E27FC236}">
                <a16:creationId xmlns:a16="http://schemas.microsoft.com/office/drawing/2014/main" id="{1F46CE88-D5F6-C028-A143-12C99D13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808" y="31150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Proposition</a:t>
            </a:r>
            <a:endParaRPr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417" y="1755530"/>
            <a:ext cx="8428383" cy="3346940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Customer Manager: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Instant preliminary estimations replace days of manual analysis.</a:t>
            </a: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Data-driven predictions improve consistency across all quotations.</a:t>
            </a: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Drastic reduction in manual workload, allowing focus on high-value tasks</a:t>
            </a:r>
            <a:endParaRPr lang="ru-RU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ru-RU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Business: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Agility: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Faster "Go/No-Go" decisions accelerate the sales cycle.</a:t>
            </a: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Standardization: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unified process across all functions and departments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A0C47-61C4-63F9-2FEC-698FCA04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A582C88D-F3DB-5EB1-13C4-868967C3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77580-A4CC-073C-A3E0-D45C332B9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799E-3982-BEF9-2F4B-0A541044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Development Goal</a:t>
            </a:r>
            <a:endParaRPr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34F614-21CD-37C7-2008-114C61CC0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84" y="1782395"/>
            <a:ext cx="4200496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SDG 9: Industry, Innovation and Infrastructure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Enhancing industrial capability through digitalization and AI-driven automation.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SDG 12: Responsible Consumption and Production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Reducing "Engineering Waste" by minimizing duplicated efforts and optimizing resource planning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92DB4-30EE-F472-AE6D-07A289D94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E3F60B17-D2AF-3D57-D3C5-B26D271F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pic>
        <p:nvPicPr>
          <p:cNvPr id="9" name="Picture 8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E662FF50-11B5-89CA-85D1-4B365463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957" y="1921255"/>
            <a:ext cx="1325366" cy="1325366"/>
          </a:xfrm>
          <a:prstGeom prst="rect">
            <a:avLst/>
          </a:prstGeom>
        </p:spPr>
      </p:pic>
      <p:pic>
        <p:nvPicPr>
          <p:cNvPr id="12" name="Picture 11" descr="A yellow sign with white text&#10;&#10;AI-generated content may be incorrect.">
            <a:extLst>
              <a:ext uri="{FF2B5EF4-FFF2-40B4-BE49-F238E27FC236}">
                <a16:creationId xmlns:a16="http://schemas.microsoft.com/office/drawing/2014/main" id="{717193D4-749B-90F1-6673-DDDC5B544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957" y="3750238"/>
            <a:ext cx="1325366" cy="13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8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0A1D-1BDF-CBE4-42B7-933807BEF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6949-8F04-B625-2A00-994C36131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92" y="640080"/>
            <a:ext cx="293452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8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Request</a:t>
            </a:r>
            <a:br>
              <a:rPr lang="en-US" sz="48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Input: Excel File</a:t>
            </a:r>
            <a:endParaRPr lang="en-US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yellow paper with text&#10;&#10;AI-generated content may be incorrect.">
            <a:extLst>
              <a:ext uri="{FF2B5EF4-FFF2-40B4-BE49-F238E27FC236}">
                <a16:creationId xmlns:a16="http://schemas.microsoft.com/office/drawing/2014/main" id="{C56B481A-FE59-474E-AEA3-949F72FB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83" y="238580"/>
            <a:ext cx="5251597" cy="6110275"/>
          </a:xfrm>
          <a:prstGeom prst="rect">
            <a:avLst/>
          </a:prstGeom>
        </p:spPr>
      </p:pic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53673A23-398E-546D-4287-DBB76A059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C2BB7D2D-1EEC-A081-3860-B56885CC1D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5A24B-C098-AEE8-24BE-4BEFC3CF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912A-5788-C691-2CBA-117D35375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43604"/>
            <a:ext cx="9144000" cy="952846"/>
          </a:xfr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40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uote</a:t>
            </a:r>
            <a:r>
              <a:rPr lang="ru-RU" sz="40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ru-RU" sz="36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 Level R&amp;D</a:t>
            </a:r>
            <a:endParaRPr lang="en-US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A red and white document with text&#10;&#10;AI-generated content may be incorrect.">
            <a:extLst>
              <a:ext uri="{FF2B5EF4-FFF2-40B4-BE49-F238E27FC236}">
                <a16:creationId xmlns:a16="http://schemas.microsoft.com/office/drawing/2014/main" id="{F53922EA-7BD8-8E34-8698-84C8F5A9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0" y="1675227"/>
            <a:ext cx="8025938" cy="4394199"/>
          </a:xfrm>
          <a:prstGeom prst="rect">
            <a:avLst/>
          </a:prstGeom>
        </p:spPr>
      </p:pic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F9713E9E-7458-16D9-9FC8-66DFE5B16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11EFE9EB-0E91-3C99-90DD-7CE76FBCB0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8DA5F0-3D6C-DBB9-F0C6-5322F985E39A}"/>
              </a:ext>
            </a:extLst>
          </p:cNvPr>
          <p:cNvSpPr txBox="1"/>
          <p:nvPr/>
        </p:nvSpPr>
        <p:spPr>
          <a:xfrm>
            <a:off x="8199120" y="86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E4F00-0FBD-A4F9-F7BE-3137FB0F7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AF8C-F798-AF54-F4F4-E9123300C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" y="311505"/>
            <a:ext cx="8229600" cy="114300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C0B2-D248-7159-4989-9BFEDC251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96" y="1887609"/>
            <a:ext cx="8647487" cy="3946031"/>
          </a:xfrm>
        </p:spPr>
        <p:txBody>
          <a:bodyPr>
            <a:noAutofit/>
          </a:bodyPr>
          <a:lstStyle/>
          <a:p>
            <a:r>
              <a:rPr lang="en-GB" sz="1800" b="1" dirty="0">
                <a:solidFill>
                  <a:schemeClr val="tx2"/>
                </a:solidFill>
              </a:rPr>
              <a:t>RQ1 - The "Small Data" Challenge: </a:t>
            </a:r>
            <a:r>
              <a:rPr lang="en-GB" sz="1800" dirty="0">
                <a:solidFill>
                  <a:schemeClr val="tx2"/>
                </a:solidFill>
              </a:rPr>
              <a:t>How can we build a reliable prediction model with only 37 historical samples? </a:t>
            </a:r>
          </a:p>
          <a:p>
            <a:r>
              <a:rPr lang="en-GB" sz="1800" b="1" dirty="0">
                <a:solidFill>
                  <a:schemeClr val="tx2"/>
                </a:solidFill>
              </a:rPr>
              <a:t>RQ2 - Architecture Selection: </a:t>
            </a:r>
            <a:r>
              <a:rPr lang="en-GB" sz="1800" dirty="0">
                <a:solidFill>
                  <a:schemeClr val="tx2"/>
                </a:solidFill>
              </a:rPr>
              <a:t>Is a standalone regression model sufficient for business decision-making? </a:t>
            </a:r>
          </a:p>
          <a:p>
            <a:r>
              <a:rPr lang="en-GB" sz="1800" b="1" dirty="0">
                <a:solidFill>
                  <a:schemeClr val="tx2"/>
                </a:solidFill>
              </a:rPr>
              <a:t>RQ3 - Scalability &amp; Future Proofing: </a:t>
            </a:r>
            <a:r>
              <a:rPr lang="en-GB" sz="1800" dirty="0">
                <a:solidFill>
                  <a:schemeClr val="tx2"/>
                </a:solidFill>
              </a:rPr>
              <a:t>Will this architecture hold up when IVECO digitizes more data? </a:t>
            </a:r>
          </a:p>
          <a:p>
            <a:r>
              <a:rPr lang="en-GB" sz="1800" b="1" dirty="0">
                <a:solidFill>
                  <a:schemeClr val="tx2"/>
                </a:solidFill>
              </a:rPr>
              <a:t>RQ4 - Explainability: </a:t>
            </a:r>
            <a:r>
              <a:rPr lang="en-GB" sz="1800" dirty="0">
                <a:solidFill>
                  <a:schemeClr val="tx2"/>
                </a:solidFill>
              </a:rPr>
              <a:t>How can we make AI decisions transparent for engineers?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C4B11-EBC2-7210-5FE9-15C31F24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39C7E82F-EBD9-5AD9-5C25-23B5795C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9259D1-0B0D-EC1B-1F74-D0407BCA5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blue logo&#10;&#10;AI-generated content may be incorrect.">
            <a:extLst>
              <a:ext uri="{FF2B5EF4-FFF2-40B4-BE49-F238E27FC236}">
                <a16:creationId xmlns:a16="http://schemas.microsoft.com/office/drawing/2014/main" id="{6EB1ADE8-F6FE-78A7-0DCB-40BD7F22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49C7B-FC96-821B-A98C-E6C71A1E92C7}"/>
              </a:ext>
            </a:extLst>
          </p:cNvPr>
          <p:cNvSpPr txBox="1"/>
          <p:nvPr/>
        </p:nvSpPr>
        <p:spPr>
          <a:xfrm>
            <a:off x="2286000" y="170154"/>
            <a:ext cx="457200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u="none" strike="noStrike" kern="1200" cap="none" dirty="0">
                <a:solidFill>
                  <a:schemeClr val="tx2"/>
                </a:solidFill>
                <a:latin typeface="+mj-lt"/>
                <a:ea typeface="+mj-ea"/>
                <a:cs typeface="+mj-cs"/>
                <a:sym typeface="Urbanist"/>
              </a:rPr>
              <a:t>LLM Based Pipeline and Interface for Tool</a:t>
            </a:r>
            <a:endParaRPr lang="en-US" sz="3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31FDA8-3ABB-2028-DCD5-BAD282D7E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0"/>
          <a:stretch>
            <a:fillRect/>
          </a:stretch>
        </p:blipFill>
        <p:spPr bwMode="auto">
          <a:xfrm>
            <a:off x="123245" y="1414129"/>
            <a:ext cx="8837029" cy="383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39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905</Words>
  <Application>Microsoft Macintosh PowerPoint</Application>
  <PresentationFormat>On-screen Show (4:3)</PresentationFormat>
  <Paragraphs>153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Inter</vt:lpstr>
      <vt:lpstr>Petrona Bold</vt:lpstr>
      <vt:lpstr>Office Theme</vt:lpstr>
      <vt:lpstr>AI-Based Ballpark Quotation Tool</vt:lpstr>
      <vt:lpstr>Table of Contents</vt:lpstr>
      <vt:lpstr>Project Objective</vt:lpstr>
      <vt:lpstr>Value Proposition</vt:lpstr>
      <vt:lpstr>Sustainable Development Goal</vt:lpstr>
      <vt:lpstr>Product Request Input: Excel File</vt:lpstr>
      <vt:lpstr>Proposed Quote  Function Level R&amp;D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Benchmarks</vt:lpstr>
      <vt:lpstr>Live Demo</vt:lpstr>
      <vt:lpstr>Manage – Gantt (updated)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TEMUR KUCHKOROV</cp:lastModifiedBy>
  <cp:revision>38</cp:revision>
  <dcterms:created xsi:type="dcterms:W3CDTF">2013-01-27T09:14:16Z</dcterms:created>
  <dcterms:modified xsi:type="dcterms:W3CDTF">2026-01-07T08:40:05Z</dcterms:modified>
  <cp:category/>
</cp:coreProperties>
</file>